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60" r:id="rId2"/>
    <p:sldMasterId id="2147483672" r:id="rId3"/>
  </p:sldMasterIdLst>
  <p:notesMasterIdLst>
    <p:notesMasterId r:id="rId1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7" roundtripDataSignature="AMtx7mjMEQEtlH+cjYPJObl+BLQ2hywK8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53" autoAdjust="0"/>
    <p:restoredTop sz="94660"/>
  </p:normalViewPr>
  <p:slideViewPr>
    <p:cSldViewPr snapToGrid="0">
      <p:cViewPr varScale="1">
        <p:scale>
          <a:sx n="146" d="100"/>
          <a:sy n="146" d="100"/>
        </p:scale>
        <p:origin x="840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customschemas.google.com/relationships/presentationmetadata" Target="metadata"/><Relationship Id="rId2" Type="http://schemas.openxmlformats.org/officeDocument/2006/relationships/slideMaster" Target="slideMasters/slideMaster2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06099792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25207ae9922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4" name="Google Shape;184;g25207ae9922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5207ae9922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1" name="Google Shape;191;g25207ae9922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5207ae9922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g25207ae9922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5207ae9922_0_5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5" name="Google Shape;205;g25207ae9922_0_5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5207ae9922_0_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25207ae9922_0_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6f338d3bd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  <p:sp>
        <p:nvSpPr>
          <p:cNvPr id="217" name="Google Shape;217;g356f338d3bd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207ae9922_0_5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3" name="Google Shape;223;g25207ae9922_0_5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207ae9922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207ae9922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25207ae9922_0_7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6" name="Google Shape;56;g25207ae9922_0_7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7" name="Google Shape;57;g25207ae9922_0_7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207ae9922_0_75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0" name="Google Shape;60;g25207ae9922_0_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5207ae9922_0_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g25207ae9922_0_7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g25207ae9922_0_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5207ae9922_0_8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g25207ae9922_0_8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8" name="Google Shape;68;g25207ae9922_0_82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69" name="Google Shape;69;g25207ae9922_0_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5207ae9922_0_8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25207ae9922_0_8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5207ae9922_0_90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5" name="Google Shape;75;g25207ae9922_0_9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6" name="Google Shape;76;g25207ae9922_0_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5207ae9922_0_94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9" name="Google Shape;79;g25207ae9922_0_9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5207ae9922_0_9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25207ae9922_0_9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83" name="Google Shape;83;g25207ae9922_0_9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84" name="Google Shape;84;g25207ae9922_0_9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85" name="Google Shape;85;g25207ae9922_0_9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6" name="Google Shape;16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5207ae9922_0_103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88" name="Google Shape;88;g25207ae9922_0_10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25207ae9922_0_10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1" name="Google Shape;91;g25207ae9922_0_10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92" name="Google Shape;92;g25207ae9922_0_10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5207ae9922_0_1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5207ae9922_0_277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g25207ae9922_0_277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4" name="Google Shape;104;g25207ae9922_0_27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25207ae9922_0_27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g25207ae9922_0_27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5207ae9922_0_28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g25207ae9922_0_28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0" name="Google Shape;110;g25207ae9922_0_28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25207ae9922_0_28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g25207ae9922_0_28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207ae9922_0_289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25207ae9922_0_289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g25207ae9922_0_28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g25207ae9922_0_28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g25207ae9922_0_28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5207ae9922_0_29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g25207ae9922_0_29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g25207ae9922_0_295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3" name="Google Shape;123;g25207ae9922_0_29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g25207ae9922_0_29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5" name="Google Shape;125;g25207ae9922_0_29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5207ae9922_0_30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g25207ae9922_0_30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29" name="Google Shape;129;g25207ae9922_0_30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0" name="Google Shape;130;g25207ae9922_0_30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31" name="Google Shape;131;g25207ae9922_0_30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32" name="Google Shape;132;g25207ae9922_0_30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25207ae9922_0_30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g25207ae9922_0_30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5207ae9922_0_31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g25207ae9922_0_31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g25207ae9922_0_31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25207ae9922_0_31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5207ae9922_0_3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25207ae9922_0_3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g25207ae9922_0_3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9" name="Google Shape;1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5207ae9922_0_320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g25207ae9922_0_320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47" name="Google Shape;147;g25207ae9922_0_320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48" name="Google Shape;148;g25207ae9922_0_3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g25207ae9922_0_3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g25207ae9922_0_3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5207ae9922_0_327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g25207ae9922_0_327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54" name="Google Shape;154;g25207ae9922_0_327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55" name="Google Shape;155;g25207ae9922_0_3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6" name="Google Shape;156;g25207ae9922_0_3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57" name="Google Shape;157;g25207ae9922_0_3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5207ae9922_0_3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g25207ae9922_0_334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1" name="Google Shape;161;g25207ae9922_0_33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2" name="Google Shape;162;g25207ae9922_0_33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3" name="Google Shape;163;g25207ae9922_0_33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207ae9922_0_340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6" name="Google Shape;166;g25207ae9922_0_340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67" name="Google Shape;167;g25207ae9922_0_34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8" name="Google Shape;168;g25207ae9922_0_34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g25207ae9922_0_34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_HEADER_1">
  <p:cSld name="SECTION_HEADER_1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5207ae9922_0_47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72" name="Google Shape;172;g25207ae9922_0_4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6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1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17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17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8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5207ae9922_0_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g25207ae9922_0_6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3" name="Google Shape;53;g25207ae9922_0_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5207ae9922_0_27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7" name="Google Shape;97;g25207ae9922_0_27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8" name="Google Shape;98;g25207ae9922_0_27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9" name="Google Shape;99;g25207ae9922_0_27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g25207ae9922_0_27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2.wdp"/><Relationship Id="rId5" Type="http://schemas.openxmlformats.org/officeDocument/2006/relationships/image" Target="../media/image7.png"/><Relationship Id="rId10" Type="http://schemas.microsoft.com/office/2007/relationships/hdphoto" Target="../media/hdphoto4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microsoft.com/office/2007/relationships/hdphoto" Target="../media/hdphoto5.wdp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12" Type="http://schemas.microsoft.com/office/2007/relationships/hdphoto" Target="../media/hdphoto7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11" Type="http://schemas.openxmlformats.org/officeDocument/2006/relationships/image" Target="../media/image17.png"/><Relationship Id="rId5" Type="http://schemas.openxmlformats.org/officeDocument/2006/relationships/image" Target="../media/image12.png"/><Relationship Id="rId10" Type="http://schemas.openxmlformats.org/officeDocument/2006/relationships/image" Target="../media/image16.png"/><Relationship Id="rId4" Type="http://schemas.openxmlformats.org/officeDocument/2006/relationships/image" Target="../media/image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"/>
          <p:cNvSpPr txBox="1">
            <a:spLocks noGrp="1"/>
          </p:cNvSpPr>
          <p:nvPr>
            <p:ph type="ctrTitle"/>
          </p:nvPr>
        </p:nvSpPr>
        <p:spPr>
          <a:xfrm>
            <a:off x="311700" y="1922175"/>
            <a:ext cx="8520600" cy="455100"/>
          </a:xfrm>
          <a:prstGeom prst="rect">
            <a:avLst/>
          </a:prstGeom>
          <a:noFill/>
          <a:ln>
            <a:noFill/>
          </a:ln>
          <a:effectLst>
            <a:glow>
              <a:schemeClr val="accent1">
                <a:alpha val="40000"/>
              </a:schemeClr>
            </a:glow>
            <a:outerShdw blurRad="1028700" dist="965200" dir="14940000" sx="103000" sy="103000" algn="ctr" rotWithShape="0">
              <a:schemeClr val="bg1">
                <a:alpha val="26000"/>
              </a:schemeClr>
            </a:outerShdw>
            <a:reflection endPos="0" dir="5400000" sy="-100000" algn="bl" rotWithShape="0"/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 b="1" dirty="0"/>
              <a:t>ВЫПУСКНАЯ КВАЛИФИКАЦИОННАЯ РАБОТА</a:t>
            </a:r>
            <a:endParaRPr sz="2400" b="1" dirty="0"/>
          </a:p>
        </p:txBody>
      </p:sp>
      <p:sp>
        <p:nvSpPr>
          <p:cNvPr id="178" name="Google Shape;178;p1"/>
          <p:cNvSpPr txBox="1">
            <a:spLocks noGrp="1"/>
          </p:cNvSpPr>
          <p:nvPr>
            <p:ph type="subTitle" idx="1"/>
          </p:nvPr>
        </p:nvSpPr>
        <p:spPr>
          <a:xfrm>
            <a:off x="311700" y="3828250"/>
            <a:ext cx="8520600" cy="10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" sz="1400" dirty="0">
                <a:solidFill>
                  <a:schemeClr val="dk1"/>
                </a:solidFill>
              </a:rPr>
              <a:t>Выполнил: студент 4 курса, ИСП-942 группы, 09.02.07 «Информационные системы и программирование», </a:t>
            </a:r>
            <a:r>
              <a:rPr lang="ru" sz="1400" b="1" dirty="0">
                <a:solidFill>
                  <a:schemeClr val="dk1"/>
                </a:solidFill>
              </a:rPr>
              <a:t>Афенчева Ксения Ивановна</a:t>
            </a:r>
            <a:endParaRPr sz="1400" b="1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400" b="1" dirty="0">
              <a:solidFill>
                <a:schemeClr val="dk1"/>
              </a:solidFill>
            </a:endParaRPr>
          </a:p>
          <a:p>
            <a:pPr marL="0" lvl="0" indent="0">
              <a:buSzPts val="1400"/>
            </a:pPr>
            <a:r>
              <a:rPr lang="ru-RU" sz="1400" b="1" dirty="0">
                <a:solidFill>
                  <a:schemeClr val="dk1"/>
                </a:solidFill>
              </a:rPr>
              <a:t>Руководитель дипломного проекта</a:t>
            </a:r>
            <a:r>
              <a:rPr lang="ru" sz="1400" b="1" dirty="0">
                <a:solidFill>
                  <a:schemeClr val="dk1"/>
                </a:solidFill>
              </a:rPr>
              <a:t>: </a:t>
            </a:r>
            <a:r>
              <a:rPr lang="ru" sz="1400" dirty="0">
                <a:solidFill>
                  <a:schemeClr val="dk1"/>
                </a:solidFill>
              </a:rPr>
              <a:t>Подольская Людмила Михайловна</a:t>
            </a:r>
            <a:endParaRPr sz="1400" dirty="0">
              <a:solidFill>
                <a:schemeClr val="dk1"/>
              </a:solidFill>
            </a:endParaRPr>
          </a:p>
        </p:txBody>
      </p:sp>
      <p:sp>
        <p:nvSpPr>
          <p:cNvPr id="180" name="Google Shape;180;p1"/>
          <p:cNvSpPr txBox="1"/>
          <p:nvPr/>
        </p:nvSpPr>
        <p:spPr>
          <a:xfrm>
            <a:off x="1930800" y="265725"/>
            <a:ext cx="69015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tx1"/>
                </a:solidFill>
              </a:rPr>
              <a:t>Профессионально-педагогический колледж </a:t>
            </a: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tx1"/>
                </a:solidFill>
              </a:rPr>
              <a:t>федерального государственного бюджетного образовательного учреждения высшего образования </a:t>
            </a:r>
            <a:endParaRPr dirty="0">
              <a:solidFill>
                <a:schemeClr val="tx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tx1"/>
                </a:solidFill>
              </a:rPr>
              <a:t>«Саратовский государственный технический университет имени Гагарина Ю.А.»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81" name="Google Shape;181;p1"/>
          <p:cNvSpPr txBox="1">
            <a:spLocks noGrp="1"/>
          </p:cNvSpPr>
          <p:nvPr>
            <p:ph type="ctrTitle"/>
          </p:nvPr>
        </p:nvSpPr>
        <p:spPr>
          <a:xfrm>
            <a:off x="311700" y="2531775"/>
            <a:ext cx="8520600" cy="7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ru" sz="2400" b="1" dirty="0"/>
              <a:t>«Разработка инструмента для работы с метададанными»</a:t>
            </a:r>
            <a:endParaRPr sz="2400" b="1" dirty="0"/>
          </a:p>
        </p:txBody>
      </p:sp>
      <p:pic>
        <p:nvPicPr>
          <p:cNvPr id="15" name="Рисунок 14" descr="Изображение выглядит как текст, логотип, Графика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F5F9B1D8-7799-4B5A-6B4D-60AEF7206E9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1639649" cy="1639649"/>
          </a:xfrm>
          <a:prstGeom prst="rect">
            <a:avLst/>
          </a:prstGeom>
          <a:effectLst>
            <a:outerShdw sx="104000" sy="104000" algn="ctr" rotWithShape="0">
              <a:schemeClr val="bg1">
                <a:alpha val="60000"/>
              </a:scheme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5207ae9922_0_61"/>
          <p:cNvSpPr/>
          <p:nvPr/>
        </p:nvSpPr>
        <p:spPr>
          <a:xfrm>
            <a:off x="405764" y="692658"/>
            <a:ext cx="8346300" cy="618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7" name="Google Shape;187;g25207ae9922_0_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45496" y="-14437"/>
            <a:ext cx="2066724" cy="804742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5207ae9922_0_61"/>
          <p:cNvSpPr/>
          <p:nvPr/>
        </p:nvSpPr>
        <p:spPr>
          <a:xfrm>
            <a:off x="405764" y="879968"/>
            <a:ext cx="8346300" cy="394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Актуальность темы:</a:t>
            </a: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22790F-6115-0A50-A8ED-F6A478955D3D}"/>
              </a:ext>
            </a:extLst>
          </p:cNvPr>
          <p:cNvSpPr txBox="1"/>
          <p:nvPr/>
        </p:nvSpPr>
        <p:spPr>
          <a:xfrm>
            <a:off x="384441" y="1249482"/>
            <a:ext cx="727669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 dirty="0">
                <a:solidFill>
                  <a:schemeClr val="dk1"/>
                </a:solidFill>
              </a:rPr>
              <a:t>Рост объема цифровых данных в открытом доступе приводит к увеличению рисков утечки конфиденциальной информации через метаданные.</a:t>
            </a:r>
            <a:br>
              <a:rPr lang="ru-RU" sz="1400" dirty="0">
                <a:solidFill>
                  <a:schemeClr val="dk1"/>
                </a:solidFill>
              </a:rPr>
            </a:br>
            <a:r>
              <a:rPr lang="ru-RU" sz="1400" dirty="0">
                <a:solidFill>
                  <a:schemeClr val="dk1"/>
                </a:solidFill>
              </a:rPr>
              <a:t>Большинство пользователей не осознают, какую информацию можно извлечь из обычных файлов.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400" dirty="0">
                <a:solidFill>
                  <a:schemeClr val="dk1"/>
                </a:solidFill>
              </a:rPr>
              <a:t>Современные инструменты анализа метаданных зачастую сложны в освоении, ориентированы на узких специалистов и неудобны для массового пользователя по ряду причин: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Требуют работы через командную строку (например, </a:t>
            </a:r>
            <a:r>
              <a:rPr lang="ru-RU" sz="1400" dirty="0" err="1">
                <a:solidFill>
                  <a:schemeClr val="dk1"/>
                </a:solidFill>
              </a:rPr>
              <a:t>ExifTool</a:t>
            </a:r>
            <a:r>
              <a:rPr lang="ru-RU" sz="1400" dirty="0">
                <a:solidFill>
                  <a:schemeClr val="dk1"/>
                </a:solidFill>
              </a:rPr>
              <a:t>, </a:t>
            </a:r>
            <a:r>
              <a:rPr lang="ru-RU" sz="1400" dirty="0" err="1">
                <a:solidFill>
                  <a:schemeClr val="dk1"/>
                </a:solidFill>
              </a:rPr>
              <a:t>MediaInfo</a:t>
            </a:r>
            <a:r>
              <a:rPr lang="ru-RU" sz="1400" dirty="0">
                <a:solidFill>
                  <a:schemeClr val="dk1"/>
                </a:solidFill>
              </a:rPr>
              <a:t>)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endParaRPr lang="ru-RU" dirty="0">
              <a:solidFill>
                <a:schemeClr val="dk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dirty="0"/>
              <a:t>Не поддерживают русский язык интерфейса или документации</a:t>
            </a:r>
            <a:r>
              <a:rPr lang="en-US" dirty="0"/>
              <a:t>;</a:t>
            </a:r>
            <a:endParaRPr lang="ru-RU" dirty="0">
              <a:solidFill>
                <a:schemeClr val="dk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dirty="0"/>
              <a:t>Ограниченная поддержка форматов файлов. </a:t>
            </a:r>
            <a:endParaRPr lang="ru-RU" sz="1400" dirty="0">
              <a:solidFill>
                <a:schemeClr val="dk1"/>
              </a:solidFill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A60F9CA-31A2-89BE-8373-60D60D8354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31199" y="3621761"/>
            <a:ext cx="4457968" cy="124324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5207ae9922_0_229"/>
          <p:cNvSpPr/>
          <p:nvPr/>
        </p:nvSpPr>
        <p:spPr>
          <a:xfrm>
            <a:off x="405764" y="692658"/>
            <a:ext cx="8346300" cy="618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g25207ae9922_0_229"/>
          <p:cNvSpPr/>
          <p:nvPr/>
        </p:nvSpPr>
        <p:spPr>
          <a:xfrm>
            <a:off x="405781" y="128550"/>
            <a:ext cx="834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Цель и задачи</a:t>
            </a:r>
            <a:endParaRPr sz="27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4EE393-6B8B-C791-BB14-4433158106C5}"/>
              </a:ext>
            </a:extLst>
          </p:cNvPr>
          <p:cNvSpPr txBox="1"/>
          <p:nvPr/>
        </p:nvSpPr>
        <p:spPr>
          <a:xfrm>
            <a:off x="405764" y="878979"/>
            <a:ext cx="7765314" cy="31239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ru-RU" sz="1800" b="1" dirty="0">
                <a:solidFill>
                  <a:schemeClr val="dk1"/>
                </a:solidFill>
              </a:rPr>
              <a:t>Цель исследования:</a:t>
            </a: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lang="ru-RU" sz="70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>
              <a:buSzPts val="1400"/>
            </a:pPr>
            <a:r>
              <a:rPr lang="ru-RU" dirty="0">
                <a:solidFill>
                  <a:schemeClr val="dk1"/>
                </a:solidFill>
              </a:rPr>
              <a:t>Разработка программного инструмента для автоматизированного сбора, анализа, хранения и редактирования метаданных цифровых файлов с учётом требований информационной безопасности и удобства использования в корпоративной и частной среде.</a:t>
            </a:r>
            <a:endParaRPr lang="en-US" dirty="0">
              <a:solidFill>
                <a:schemeClr val="dk1"/>
              </a:solidFill>
            </a:endParaRPr>
          </a:p>
          <a:p>
            <a:pPr>
              <a:buSzPts val="1400"/>
            </a:pPr>
            <a:endParaRPr lang="en-US" sz="700" dirty="0">
              <a:solidFill>
                <a:schemeClr val="dk1"/>
              </a:solidFill>
            </a:endParaRPr>
          </a:p>
          <a:p>
            <a:pPr>
              <a:buSzPts val="1400"/>
            </a:pPr>
            <a:r>
              <a:rPr lang="ru" sz="1800" b="1" dirty="0">
                <a:solidFill>
                  <a:schemeClr val="dk1"/>
                </a:solidFill>
              </a:rPr>
              <a:t>Задачи исследования: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lang="en-US" sz="700" b="1" dirty="0">
              <a:solidFill>
                <a:schemeClr val="dk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Анализ существующих решений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endParaRPr lang="ru-RU" sz="1400" dirty="0">
              <a:solidFill>
                <a:schemeClr val="dk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Проектирование архитектуры системы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r>
              <a:rPr lang="ru-RU" sz="1400" dirty="0">
                <a:solidFill>
                  <a:schemeClr val="dk1"/>
                </a:solidFill>
              </a:rPr>
              <a:t> 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Реализация сбора и анализа метаданных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r>
              <a:rPr lang="ru-RU" sz="1400" dirty="0">
                <a:solidFill>
                  <a:schemeClr val="dk1"/>
                </a:solidFill>
              </a:rPr>
              <a:t> 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Поддержка редактирования и классификации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r>
              <a:rPr lang="ru-RU" sz="1400" dirty="0">
                <a:solidFill>
                  <a:schemeClr val="dk1"/>
                </a:solidFill>
              </a:rPr>
              <a:t> 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Обеспечение безопасности и доступности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r>
              <a:rPr lang="ru-RU" sz="1400" dirty="0">
                <a:solidFill>
                  <a:schemeClr val="dk1"/>
                </a:solidFill>
              </a:rPr>
              <a:t> 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Адаптация под корпоративные нужды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lang="ru-RU" sz="1400" dirty="0">
              <a:solidFill>
                <a:schemeClr val="dk1"/>
              </a:solidFill>
            </a:endParaRPr>
          </a:p>
        </p:txBody>
      </p:sp>
      <p:pic>
        <p:nvPicPr>
          <p:cNvPr id="3" name="Рисунок 2" descr="Изображение выглядит как черный, темнота, зарисовка, рисунок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72CC38A7-3A2A-24D2-BC00-E27A405DC86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4000"/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51776" y="3187414"/>
            <a:ext cx="1558138" cy="1542320"/>
          </a:xfrm>
          <a:prstGeom prst="rect">
            <a:avLst/>
          </a:prstGeom>
          <a:noFill/>
          <a:ln>
            <a:noFill/>
          </a:ln>
          <a:effectLst>
            <a:outerShdw sx="1000" sy="1000" algn="ctr" rotWithShape="0">
              <a:schemeClr val="bg1"/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5207ae9922_0_237"/>
          <p:cNvSpPr/>
          <p:nvPr/>
        </p:nvSpPr>
        <p:spPr>
          <a:xfrm>
            <a:off x="405764" y="692658"/>
            <a:ext cx="8346300" cy="618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25207ae9922_0_237"/>
          <p:cNvSpPr/>
          <p:nvPr/>
        </p:nvSpPr>
        <p:spPr>
          <a:xfrm>
            <a:off x="405781" y="128550"/>
            <a:ext cx="834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Средства разработки</a:t>
            </a:r>
            <a:endParaRPr sz="2700" b="1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25207ae9922_0_237"/>
          <p:cNvSpPr/>
          <p:nvPr/>
        </p:nvSpPr>
        <p:spPr>
          <a:xfrm>
            <a:off x="405775" y="833750"/>
            <a:ext cx="8346300" cy="41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73DB7067-52CD-5107-144A-2D5DE1650534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94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35000"/>
                    </a14:imgEffect>
                    <a14:imgEffect>
                      <a14:saturation sat="1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177" y="1219010"/>
            <a:ext cx="2203358" cy="1674552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10" name="Рисунок 9" descr="Изображение выглядит как Графика, Красочность, фиолетовый, снимок экрана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3860875C-CA52-9212-7366-657499EDE77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98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75000"/>
                    </a14:imgEffect>
                  </a14:imgLayer>
                </a14:imgProps>
              </a:ext>
            </a:extLst>
          </a:blip>
          <a:srcRect l="14083" t="14319" r="9140" b="15119"/>
          <a:stretch/>
        </p:blipFill>
        <p:spPr>
          <a:xfrm>
            <a:off x="7426856" y="930468"/>
            <a:ext cx="1573968" cy="1446551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>
            <a:outerShdw blurRad="76200" dist="38100" dir="7800000" algn="tl" rotWithShape="0">
              <a:schemeClr val="tx1">
                <a:alpha val="40000"/>
              </a:schemeClr>
            </a:outerShdw>
            <a:reflection blurRad="12700" stA="40000" endPos="70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2F99F6-ACA1-5611-3F91-F00697B6EAF2}"/>
              </a:ext>
            </a:extLst>
          </p:cNvPr>
          <p:cNvSpPr txBox="1"/>
          <p:nvPr/>
        </p:nvSpPr>
        <p:spPr>
          <a:xfrm>
            <a:off x="391925" y="985763"/>
            <a:ext cx="2734675" cy="33239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Язык программирования:  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C#</a:t>
            </a:r>
            <a:r>
              <a:rPr lang="en-US" dirty="0"/>
              <a:t>.</a:t>
            </a:r>
            <a:endParaRPr lang="ru-RU" dirty="0"/>
          </a:p>
          <a:p>
            <a:r>
              <a:rPr lang="en-US" b="1" dirty="0"/>
              <a:t>IDE:  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dirty="0"/>
              <a:t>Visual Studio 2022.</a:t>
            </a:r>
            <a:endParaRPr lang="ru-RU" dirty="0"/>
          </a:p>
          <a:p>
            <a:r>
              <a:rPr lang="ru-RU" b="1" dirty="0"/>
              <a:t>Платформа и фреймворк:  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.NET Framework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WPF (Windows </a:t>
            </a:r>
            <a:r>
              <a:rPr lang="ru-RU" dirty="0" err="1"/>
              <a:t>Presentation</a:t>
            </a:r>
            <a:r>
              <a:rPr lang="ru-RU" dirty="0"/>
              <a:t> Foundation)</a:t>
            </a:r>
            <a:r>
              <a:rPr lang="en-US" dirty="0"/>
              <a:t>.</a:t>
            </a:r>
            <a:endParaRPr lang="ru-RU" dirty="0"/>
          </a:p>
          <a:p>
            <a:r>
              <a:rPr lang="ru-RU" b="1" dirty="0"/>
              <a:t>База данных: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dirty="0"/>
              <a:t>SQL Server;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dirty="0"/>
              <a:t>Entity Framework.</a:t>
            </a:r>
            <a:endParaRPr lang="ru-RU" dirty="0"/>
          </a:p>
          <a:p>
            <a:r>
              <a:rPr lang="ru-RU" b="1" dirty="0"/>
              <a:t>Безопасность и аутентификация:  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 err="1"/>
              <a:t>BCrypt.Net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 err="1"/>
              <a:t>MailKit</a:t>
            </a:r>
            <a:r>
              <a:rPr lang="en-US" dirty="0"/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1D4D249-B8DA-7453-FF8B-4193D4BEB3A2}"/>
              </a:ext>
            </a:extLst>
          </p:cNvPr>
          <p:cNvSpPr txBox="1"/>
          <p:nvPr/>
        </p:nvSpPr>
        <p:spPr>
          <a:xfrm>
            <a:off x="3064340" y="985763"/>
            <a:ext cx="2953062" cy="28931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/>
              <a:t>Многопоточность:  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dirty="0" err="1"/>
              <a:t>System.Threading.Tasks</a:t>
            </a:r>
            <a:r>
              <a:rPr lang="en-US" dirty="0"/>
              <a:t>;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en-US" dirty="0" err="1"/>
              <a:t>DispatcherTimer</a:t>
            </a:r>
            <a:r>
              <a:rPr lang="en-US" dirty="0"/>
              <a:t>.</a:t>
            </a:r>
            <a:endParaRPr lang="en-US" b="1" dirty="0"/>
          </a:p>
          <a:p>
            <a:r>
              <a:rPr lang="ru-RU" b="1" dirty="0"/>
              <a:t>Библиотеки для работы с файлами:  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 err="1"/>
              <a:t>DocumentFormat.OpenXml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Open XML SDK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 err="1"/>
              <a:t>MetadataExtractor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 err="1"/>
              <a:t>TagLib</a:t>
            </a:r>
            <a:r>
              <a:rPr lang="ru-RU" dirty="0"/>
              <a:t>#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 err="1"/>
              <a:t>MediaToolkit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 err="1"/>
              <a:t>NTextCat</a:t>
            </a:r>
            <a:r>
              <a:rPr lang="en-US" dirty="0"/>
              <a:t>.</a:t>
            </a:r>
            <a:endParaRPr lang="ru-RU" dirty="0"/>
          </a:p>
          <a:p>
            <a:r>
              <a:rPr lang="ru-RU" b="1" dirty="0"/>
              <a:t>Генерация отчётов:  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 err="1"/>
              <a:t>OfficeOpenXml</a:t>
            </a:r>
            <a:r>
              <a:rPr lang="ru-RU" dirty="0"/>
              <a:t> (</a:t>
            </a:r>
            <a:r>
              <a:rPr lang="ru-RU" dirty="0" err="1"/>
              <a:t>EPPlus</a:t>
            </a:r>
            <a:r>
              <a:rPr lang="ru-RU" dirty="0"/>
              <a:t>).</a:t>
            </a:r>
          </a:p>
        </p:txBody>
      </p:sp>
      <p:pic>
        <p:nvPicPr>
          <p:cNvPr id="18" name="Рисунок 17" descr="Изображение выглядит как логотип, Графика, Шрифт, графический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EBAEE5CA-75FA-48CC-ED03-B51E6301108A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98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7200"/>
                    </a14:imgEffect>
                    <a14:imgEffect>
                      <a14:saturation sat="7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191806" y="2399504"/>
            <a:ext cx="986301" cy="863013"/>
          </a:xfrm>
          <a:prstGeom prst="rect">
            <a:avLst/>
          </a:prstGeom>
          <a:effectLst>
            <a:outerShdw blurRad="76200" dist="38100" dir="7800000" algn="ctr" rotWithShape="0">
              <a:schemeClr val="tx1">
                <a:alpha val="40000"/>
              </a:schemeClr>
            </a:outerShdw>
            <a:reflection blurRad="12700" stA="40000" endPos="40000" dir="5400000" sy="-100000" algn="bl" rotWithShape="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207ae9922_0_500"/>
          <p:cNvSpPr/>
          <p:nvPr/>
        </p:nvSpPr>
        <p:spPr>
          <a:xfrm>
            <a:off x="405764" y="692658"/>
            <a:ext cx="8346300" cy="618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25207ae9922_0_500"/>
          <p:cNvSpPr/>
          <p:nvPr/>
        </p:nvSpPr>
        <p:spPr>
          <a:xfrm>
            <a:off x="405775" y="111625"/>
            <a:ext cx="834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Основные функции ПО</a:t>
            </a:r>
            <a:endParaRPr sz="27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CC0C1E5-6A94-A02B-FA93-D84400B0B890}"/>
              </a:ext>
            </a:extLst>
          </p:cNvPr>
          <p:cNvSpPr txBox="1"/>
          <p:nvPr/>
        </p:nvSpPr>
        <p:spPr>
          <a:xfrm>
            <a:off x="405764" y="949559"/>
            <a:ext cx="7787260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ru-RU" sz="1800" b="1" dirty="0">
                <a:solidFill>
                  <a:schemeClr val="dk1"/>
                </a:solidFill>
              </a:rPr>
              <a:t>Программное решение предоставляет следующие функции: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SzPts val="1400"/>
            </a:pPr>
            <a:endParaRPr lang="en-US" sz="700" b="1" dirty="0">
              <a:solidFill>
                <a:schemeClr val="dk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Загрузка и автоматическая обработка файлов разных форматов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r>
              <a:rPr lang="ru-RU" sz="1400" dirty="0">
                <a:solidFill>
                  <a:schemeClr val="dk1"/>
                </a:solidFill>
              </a:rPr>
              <a:t>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dirty="0"/>
              <a:t>Извлечение основных метаданных из файлов и ручное изменение некоторых из них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r>
              <a:rPr lang="ru-RU" sz="1400" dirty="0">
                <a:solidFill>
                  <a:schemeClr val="dk1"/>
                </a:solidFill>
              </a:rPr>
              <a:t>  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Поиск и фильтрация по параметрам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r>
              <a:rPr lang="ru-RU" sz="1400" dirty="0">
                <a:solidFill>
                  <a:schemeClr val="dk1"/>
                </a:solidFill>
              </a:rPr>
              <a:t>  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Группировка файлов по категориям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endParaRPr lang="ru-RU" sz="1400" dirty="0">
              <a:solidFill>
                <a:schemeClr val="dk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Сравнение метаданных между двумя выбранными файл</a:t>
            </a:r>
            <a:r>
              <a:rPr lang="ru-RU" dirty="0">
                <a:solidFill>
                  <a:schemeClr val="dk1"/>
                </a:solidFill>
              </a:rPr>
              <a:t>ами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r>
              <a:rPr lang="ru-RU" sz="1400" dirty="0">
                <a:solidFill>
                  <a:schemeClr val="dk1"/>
                </a:solidFill>
              </a:rPr>
              <a:t>  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Генерация аналитических отчётов в формате </a:t>
            </a:r>
            <a:r>
              <a:rPr lang="en-US" sz="1400" dirty="0">
                <a:solidFill>
                  <a:schemeClr val="dk1"/>
                </a:solidFill>
              </a:rPr>
              <a:t>.xlsx;</a:t>
            </a:r>
            <a:r>
              <a:rPr lang="ru-RU" sz="1400" dirty="0">
                <a:solidFill>
                  <a:schemeClr val="dk1"/>
                </a:solidFill>
              </a:rPr>
              <a:t>  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dirty="0">
                <a:solidFill>
                  <a:schemeClr val="dk1"/>
                </a:solidFill>
              </a:rPr>
              <a:t>Ведение журнала изменений метаданных</a:t>
            </a:r>
            <a:r>
              <a:rPr lang="en-US" dirty="0">
                <a:solidFill>
                  <a:schemeClr val="dk1"/>
                </a:solidFill>
              </a:rPr>
              <a:t>;</a:t>
            </a:r>
            <a:endParaRPr lang="ru-RU" sz="1400" dirty="0">
              <a:solidFill>
                <a:schemeClr val="dk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dirty="0">
                <a:solidFill>
                  <a:schemeClr val="dk1"/>
                </a:solidFill>
              </a:rPr>
              <a:t>Поддержка р</a:t>
            </a:r>
            <a:r>
              <a:rPr lang="ru-RU" sz="1400" dirty="0">
                <a:solidFill>
                  <a:schemeClr val="dk1"/>
                </a:solidFill>
              </a:rPr>
              <a:t>олевой модели доступа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endParaRPr lang="ru-RU" sz="1400" dirty="0">
              <a:solidFill>
                <a:schemeClr val="dk1"/>
              </a:solidFill>
            </a:endParaRP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sz="1400" dirty="0">
                <a:solidFill>
                  <a:schemeClr val="dk1"/>
                </a:solidFill>
              </a:rPr>
              <a:t>Двухфакторная аутентификация через </a:t>
            </a:r>
            <a:r>
              <a:rPr lang="ru-RU" sz="1400" dirty="0" err="1">
                <a:solidFill>
                  <a:schemeClr val="dk1"/>
                </a:solidFill>
              </a:rPr>
              <a:t>email</a:t>
            </a:r>
            <a:r>
              <a:rPr lang="ru-RU" sz="1400" dirty="0">
                <a:solidFill>
                  <a:schemeClr val="dk1"/>
                </a:solidFill>
              </a:rPr>
              <a:t> для повышения безопасности</a:t>
            </a:r>
            <a:r>
              <a:rPr lang="en-US" sz="1400" dirty="0">
                <a:solidFill>
                  <a:schemeClr val="dk1"/>
                </a:solidFill>
              </a:rPr>
              <a:t>;</a:t>
            </a:r>
            <a:r>
              <a:rPr lang="ru-RU" sz="1400" dirty="0">
                <a:solidFill>
                  <a:schemeClr val="dk1"/>
                </a:solidFill>
              </a:rPr>
              <a:t>   </a:t>
            </a:r>
          </a:p>
          <a:p>
            <a:pPr marL="285750" lvl="0" indent="-285750" rtl="0">
              <a:spcBef>
                <a:spcPts val="0"/>
              </a:spcBef>
              <a:spcAft>
                <a:spcPts val="0"/>
              </a:spcAft>
              <a:buSzPts val="1400"/>
              <a:buFont typeface="Arial" panose="020B0604020202020204" pitchFamily="34" charset="0"/>
              <a:buChar char="‒"/>
            </a:pPr>
            <a:r>
              <a:rPr lang="ru-RU" dirty="0">
                <a:solidFill>
                  <a:schemeClr val="dk1"/>
                </a:solidFill>
              </a:rPr>
              <a:t>Панели управления пользователями и их правами доступа</a:t>
            </a:r>
            <a:r>
              <a:rPr lang="en-US" dirty="0">
                <a:solidFill>
                  <a:schemeClr val="dk1"/>
                </a:solidFill>
              </a:rPr>
              <a:t>.</a:t>
            </a:r>
            <a:endParaRPr lang="ru-RU" sz="1400" dirty="0">
              <a:solidFill>
                <a:schemeClr val="dk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C7F09F4E-A969-3BAD-218D-640FE6E34E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869" y="2571750"/>
            <a:ext cx="1432413" cy="22908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0" endPos="0" dist="5000" dir="5400000" sy="-100000" algn="bl" rotWithShape="0"/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25207ae9922_0_525"/>
          <p:cNvSpPr/>
          <p:nvPr/>
        </p:nvSpPr>
        <p:spPr>
          <a:xfrm>
            <a:off x="405764" y="692658"/>
            <a:ext cx="8346300" cy="618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g25207ae9922_0_525"/>
          <p:cNvSpPr/>
          <p:nvPr/>
        </p:nvSpPr>
        <p:spPr>
          <a:xfrm>
            <a:off x="405775" y="111625"/>
            <a:ext cx="834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Проектирование БД (ER-диаграмма)</a:t>
            </a:r>
            <a:endParaRPr sz="27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10BED9-2389-1F87-DADE-BBA36DF122E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874"/>
          <a:stretch/>
        </p:blipFill>
        <p:spPr bwMode="auto">
          <a:xfrm>
            <a:off x="1645921" y="793325"/>
            <a:ext cx="5852159" cy="4320915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356f338d3bd_0_5"/>
          <p:cNvSpPr/>
          <p:nvPr/>
        </p:nvSpPr>
        <p:spPr>
          <a:xfrm>
            <a:off x="405764" y="692658"/>
            <a:ext cx="8346300" cy="618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g356f338d3bd_0_5"/>
          <p:cNvSpPr/>
          <p:nvPr/>
        </p:nvSpPr>
        <p:spPr>
          <a:xfrm>
            <a:off x="405775" y="111625"/>
            <a:ext cx="8346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Демонстрация работы ПО</a:t>
            </a:r>
            <a:endParaRPr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8F1ACCC-FC44-BEE3-8D99-B443C648EF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0981" y="879889"/>
            <a:ext cx="4171019" cy="2889503"/>
          </a:xfrm>
          <a:prstGeom prst="rect">
            <a:avLst/>
          </a:prstGeom>
          <a:ln>
            <a:noFill/>
          </a:ln>
          <a:effectLst>
            <a:outerShdw sx="1000" sy="1000" algn="tl" rotWithShape="0">
              <a:srgbClr val="333333"/>
            </a:outerShdw>
            <a:reflection stA="37000" endPos="8000" dir="5400000" sy="-100000" algn="bl" rotWithShape="0"/>
          </a:effec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52AB5E8-5452-E6BB-3E7F-F2442EDC0F8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1" b="45184"/>
          <a:stretch/>
        </p:blipFill>
        <p:spPr>
          <a:xfrm>
            <a:off x="4710352" y="879889"/>
            <a:ext cx="3874393" cy="127803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28000" endPos="28000" dist="5000" dir="5400000" sy="-100000" algn="bl" rotWithShape="0"/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6864A11-B14F-DF5E-0979-6CF2EFDE87DF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27"/>
          <a:stretch/>
        </p:blipFill>
        <p:spPr bwMode="auto">
          <a:xfrm>
            <a:off x="400981" y="3841519"/>
            <a:ext cx="2458471" cy="1200752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06DA4B-9238-0B3B-0A2C-3D9578F62CF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49527"/>
          <a:stretch/>
        </p:blipFill>
        <p:spPr>
          <a:xfrm>
            <a:off x="4864608" y="2055560"/>
            <a:ext cx="3967923" cy="11984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3000" endPos="28000" dist="5000" dir="5400000" sy="-100000" algn="bl" rotWithShape="0"/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6016BCF-51B4-7CCF-2B39-A247227E3D0F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4014" t="49618" r="14846" b="19562"/>
          <a:stretch/>
        </p:blipFill>
        <p:spPr>
          <a:xfrm>
            <a:off x="3208579" y="4016552"/>
            <a:ext cx="2904134" cy="64567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stA="53000" endPos="23000" dist="5000" dir="5400000" sy="-100000" algn="bl" rotWithShape="0"/>
          </a:effectLst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A02EC550-99EB-5F4E-46CE-6F1AC54696A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harpenSoften amount="6000"/>
                    </a14:imgEffect>
                  </a14:imgLayer>
                </a14:imgProps>
              </a:ext>
            </a:extLst>
          </a:blip>
          <a:srcRect b="6409"/>
          <a:stretch/>
        </p:blipFill>
        <p:spPr>
          <a:xfrm>
            <a:off x="6461841" y="3107798"/>
            <a:ext cx="2458471" cy="196249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5207ae9922_0_575"/>
          <p:cNvSpPr/>
          <p:nvPr/>
        </p:nvSpPr>
        <p:spPr>
          <a:xfrm>
            <a:off x="405764" y="1073658"/>
            <a:ext cx="8346300" cy="618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25207ae9922_0_575"/>
          <p:cNvSpPr/>
          <p:nvPr/>
        </p:nvSpPr>
        <p:spPr>
          <a:xfrm>
            <a:off x="405775" y="111625"/>
            <a:ext cx="8346300" cy="84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ru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Достижения в процессе работы над дипломным проектом</a:t>
            </a:r>
            <a:endParaRPr sz="2700" b="1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3004C5-4EBB-1B73-7CBE-1E4087CC89B8}"/>
              </a:ext>
            </a:extLst>
          </p:cNvPr>
          <p:cNvSpPr txBox="1"/>
          <p:nvPr/>
        </p:nvSpPr>
        <p:spPr>
          <a:xfrm>
            <a:off x="405763" y="1254191"/>
            <a:ext cx="7772631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Разработано программное решение для работы с метаданными согласно техническому заданию (версия «ранний доступ»)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Реализован автоматизированный сбор, анализ и хранение метаданных из различных форматов (документы, изображения, аудио, видео)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Создан графический интерфейс с поддержкой русского языка</a:t>
            </a:r>
            <a:r>
              <a:rPr lang="en-US" dirty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Добавлена возможность экспорта данных в Excel для анализа и отчетности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Внедрены механизмы поиска, фильтрации и сравнения метаданных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Организовано логирование изменений метаданных с фиксацией старых и новых значений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Введена ролевая модель доступа и двухфакторная аутентификация через </a:t>
            </a:r>
            <a:r>
              <a:rPr lang="ru-RU" dirty="0" err="1"/>
              <a:t>email</a:t>
            </a:r>
            <a:r>
              <a:rPr lang="en-US" dirty="0"/>
              <a:t>;</a:t>
            </a:r>
            <a:endParaRPr lang="ru-RU" dirty="0"/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Обеспечено шифрование паролей и безопасное управление пользователями</a:t>
            </a:r>
            <a:r>
              <a:rPr lang="en-US" dirty="0"/>
              <a:t>;</a:t>
            </a:r>
            <a:r>
              <a:rPr lang="ru-RU" dirty="0"/>
              <a:t>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Построена модульная архитектура, позволяющая легко расширять функционал</a:t>
            </a:r>
            <a:r>
              <a:rPr lang="en-US" dirty="0"/>
              <a:t>;</a:t>
            </a:r>
            <a:r>
              <a:rPr lang="ru-RU" dirty="0"/>
              <a:t>  </a:t>
            </a:r>
          </a:p>
          <a:p>
            <a:pPr marL="285750" indent="-285750">
              <a:buFont typeface="Arial" panose="020B0604020202020204" pitchFamily="34" charset="0"/>
              <a:buChar char="‒"/>
            </a:pPr>
            <a:r>
              <a:rPr lang="ru-RU" dirty="0"/>
              <a:t>Разработанное решение было представлено на научно-технической выставке в Саратовском колледже водного транспорта, строительства и сервиса 15 мая 2025 года, где оно заняло первое место и получило положительную обратную связь от экспертов.</a:t>
            </a:r>
          </a:p>
        </p:txBody>
      </p:sp>
      <p:pic>
        <p:nvPicPr>
          <p:cNvPr id="5" name="Рисунок 4" descr="Изображение выглядит как снимок экрана, Цвет электрик, круг, дизайн&#10;&#10;Контент, сгенерированный ИИ, может содержать ошибки.">
            <a:extLst>
              <a:ext uri="{FF2B5EF4-FFF2-40B4-BE49-F238E27FC236}">
                <a16:creationId xmlns:a16="http://schemas.microsoft.com/office/drawing/2014/main" id="{BF8CC252-B97F-BCAA-79F7-183BDA8AC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76475" y="3821048"/>
            <a:ext cx="1131340" cy="11313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25207ae9922_0_429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500" b="1" dirty="0"/>
              <a:t>СПАСИБО ЗА ВНИМАНИЕ!</a:t>
            </a:r>
            <a:endParaRPr sz="4500" b="1" dirty="0"/>
          </a:p>
        </p:txBody>
      </p:sp>
      <p:sp>
        <p:nvSpPr>
          <p:cNvPr id="232" name="Google Shape;232;g25207ae9922_0_429"/>
          <p:cNvSpPr/>
          <p:nvPr/>
        </p:nvSpPr>
        <p:spPr>
          <a:xfrm>
            <a:off x="398850" y="3087039"/>
            <a:ext cx="8346300" cy="618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Google Shape;232;g25207ae9922_0_429">
            <a:extLst>
              <a:ext uri="{FF2B5EF4-FFF2-40B4-BE49-F238E27FC236}">
                <a16:creationId xmlns:a16="http://schemas.microsoft.com/office/drawing/2014/main" id="{085E745A-876B-9229-7C35-316E1FEE934D}"/>
              </a:ext>
            </a:extLst>
          </p:cNvPr>
          <p:cNvSpPr/>
          <p:nvPr/>
        </p:nvSpPr>
        <p:spPr>
          <a:xfrm>
            <a:off x="398850" y="1994661"/>
            <a:ext cx="8346300" cy="61800"/>
          </a:xfrm>
          <a:prstGeom prst="rect">
            <a:avLst/>
          </a:prstGeom>
          <a:blipFill dpi="0" rotWithShape="1">
            <a:blip r:embed="rId4">
              <a:alphaModFix amt="40000"/>
            </a:blip>
            <a:srcRect/>
            <a:stretch>
              <a:fillRect/>
            </a:stretch>
          </a:blip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</TotalTime>
  <Words>532</Words>
  <Application>Microsoft Office PowerPoint</Application>
  <PresentationFormat>Экран (16:9)</PresentationFormat>
  <Paragraphs>81</Paragraphs>
  <Slides>9</Slides>
  <Notes>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9</vt:i4>
      </vt:variant>
    </vt:vector>
  </HeadingPairs>
  <TitlesOfParts>
    <vt:vector size="14" baseType="lpstr">
      <vt:lpstr>Arial</vt:lpstr>
      <vt:lpstr>Calibri</vt:lpstr>
      <vt:lpstr>Simple Light</vt:lpstr>
      <vt:lpstr>Simple Light</vt:lpstr>
      <vt:lpstr>Тема Office</vt:lpstr>
      <vt:lpstr>ВЫПУСКНАЯ КВАЛИФИКАЦИОННАЯ РАБОТА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ВЫПУСКНАЯ КВАЛИФИКАЦИОННАЯ РАБОТА</dc:title>
  <cp:lastModifiedBy>Mr.Samedi ⠀⠀⠀⠀⠀⠀⠀⠀⠀⠀⠀⠀⠀⠀⠀⠀⠀⠀⠀⠀⠀</cp:lastModifiedBy>
  <cp:revision>88</cp:revision>
  <dcterms:modified xsi:type="dcterms:W3CDTF">2025-05-27T14:32:20Z</dcterms:modified>
</cp:coreProperties>
</file>